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6" autoAdjust="0"/>
    <p:restoredTop sz="98426" autoAdjust="0"/>
  </p:normalViewPr>
  <p:slideViewPr>
    <p:cSldViewPr snapToGrid="0">
      <p:cViewPr varScale="1">
        <p:scale>
          <a:sx n="110" d="100"/>
          <a:sy n="110" d="100"/>
        </p:scale>
        <p:origin x="690" y="10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png>
</file>

<file path=ppt/media/image19.jpeg>
</file>

<file path=ppt/media/image2.jpeg>
</file>

<file path=ppt/media/image20.png>
</file>

<file path=ppt/media/image21.jpeg>
</file>

<file path=ppt/media/image22.jpeg>
</file>

<file path=ppt/media/image23.jpeg>
</file>

<file path=ppt/media/image3.jpeg>
</file>

<file path=ppt/media/image4.jpe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986F6-B59C-427E-86A1-0B23F231F3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18EC675-EBA2-4174-9D06-B8F4A1801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BE65DFA-85EB-416D-BD6C-FA4CF305CDB1}"/>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FEFE83E7-B981-4B2D-B83B-31F1B1D895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40AAE7F-F2BA-447C-B92A-7E55BAAE74E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773901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BB092-87AB-4BD1-869A-F820C456127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1C4A1C-F5D5-4B79-B817-D1C97B0651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88B7A5C-87A9-4395-AC3F-6E1C58D049F1}"/>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679AC952-D9D4-4CD7-A702-3E2C25E4049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AF774DD-5ADF-4AE4-AFB7-1E6FFE0B4E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4003975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ADFD02-4A6B-4C89-A55F-13A8C868B63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2C4A4F-D1B3-482C-84E0-A2E60EB06D8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170EB7A-C9EA-492E-9889-7EAE1504B6C5}"/>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6B7E7941-E869-4850-A4C6-8FEADC27F8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A0E4AF-33E9-434A-BBE0-6786C2F16BFA}"/>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61919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DFCFA-B4AE-4AE4-9699-2E24E602796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0B6B1C2-2245-4CAA-92D1-94FD6394D34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26666D-0957-41CE-9C89-695F8CBFF562}"/>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F5587F5E-E215-46F5-B0F7-F5753E7B7C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F5BE1D-5BAC-47A6-A079-7BB7E12DD3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859532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34A4E-F796-47BA-8D69-2A63336FD9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F8AC087-0B2D-4DA1-9B63-C7167A1E40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17EEA1-1D74-4A90-8B58-BAB903446FEB}"/>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89F51D5E-6FEC-461A-BE45-26CAFD6EF9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5ABAC2-A9C5-494D-840B-0776B302F13D}"/>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19041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A2058-9474-4030-9ED7-BCF17EACF3F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0D2AC06-C689-439B-B024-AFF23DED7B1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5572F85-B70A-41A5-B59F-3170A38E90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73CFC52-AE21-44B6-BBF7-8224A65CE8DD}"/>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6" name="Footer Placeholder 5">
            <a:extLst>
              <a:ext uri="{FF2B5EF4-FFF2-40B4-BE49-F238E27FC236}">
                <a16:creationId xmlns:a16="http://schemas.microsoft.com/office/drawing/2014/main" id="{235B84CF-9248-496D-91CB-BF4BFB6ACF2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B8E6684-0E0B-49BC-AED8-8C8BA38FF67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315463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9194-6A9B-474C-93DB-7923DFEB394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73FAB4-AFB7-4F22-8C00-00D621ACE7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6D40097-8558-49FE-AE93-E4A90626BF3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9D3769-5E84-43B8-86AF-0F472F496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B2E3570-D3D4-4FFA-9D12-13F612A3406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05CE6A4-609B-48E7-A27B-C721D18CDC34}"/>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8" name="Footer Placeholder 7">
            <a:extLst>
              <a:ext uri="{FF2B5EF4-FFF2-40B4-BE49-F238E27FC236}">
                <a16:creationId xmlns:a16="http://schemas.microsoft.com/office/drawing/2014/main" id="{CD00C08B-2E29-439F-9F98-577F00598E6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2F8D24-A02C-4E2C-9045-74522D78BDE3}"/>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972574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155C8-5842-4642-BA8E-49A066CC36B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F2EFB2C-E1D3-49A1-91E8-81CF164D8223}"/>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4" name="Footer Placeholder 3">
            <a:extLst>
              <a:ext uri="{FF2B5EF4-FFF2-40B4-BE49-F238E27FC236}">
                <a16:creationId xmlns:a16="http://schemas.microsoft.com/office/drawing/2014/main" id="{0232B2C2-9102-420D-8DA0-1EEF7A708A2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DA539D-81D0-4C15-B83C-F61E37FB7FB2}"/>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499673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F559F9-6CAD-4424-87C1-40975CF71C3D}"/>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3" name="Footer Placeholder 2">
            <a:extLst>
              <a:ext uri="{FF2B5EF4-FFF2-40B4-BE49-F238E27FC236}">
                <a16:creationId xmlns:a16="http://schemas.microsoft.com/office/drawing/2014/main" id="{2832E806-D208-47E2-905F-C1D14E81487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BB97453-B5DE-4633-97F0-4CF6FF81FA6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83134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248D4-CCD6-4AEA-B0D6-C0C65084C3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041478A-F323-4464-A6A3-25E9A0C19C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467A0D-4521-47B5-A10F-3F434645CE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1F9E6C-743B-4EA6-A45D-071D3CDBDD8E}"/>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6" name="Footer Placeholder 5">
            <a:extLst>
              <a:ext uri="{FF2B5EF4-FFF2-40B4-BE49-F238E27FC236}">
                <a16:creationId xmlns:a16="http://schemas.microsoft.com/office/drawing/2014/main" id="{D813207B-E9F4-4336-A21D-30805906BD3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557B31-95B2-41E6-8C72-216D8D2C63F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809187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A90D3-B7A6-4634-885A-7C55CC24AF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52FEC6A-F4C4-461E-9FAC-BD8F47C94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339B639-E358-4011-9F87-7A463E7213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D0A6EA-FBC6-4D84-9C3E-2981D8645E70}"/>
              </a:ext>
            </a:extLst>
          </p:cNvPr>
          <p:cNvSpPr>
            <a:spLocks noGrp="1"/>
          </p:cNvSpPr>
          <p:nvPr>
            <p:ph type="dt" sz="half" idx="10"/>
          </p:nvPr>
        </p:nvSpPr>
        <p:spPr/>
        <p:txBody>
          <a:bodyPr/>
          <a:lstStyle/>
          <a:p>
            <a:fld id="{5D4B294F-2D7C-49E5-935F-6917D870033D}" type="datetimeFigureOut">
              <a:rPr lang="en-GB" smtClean="0"/>
              <a:t>17/11/2023</a:t>
            </a:fld>
            <a:endParaRPr lang="en-GB"/>
          </a:p>
        </p:txBody>
      </p:sp>
      <p:sp>
        <p:nvSpPr>
          <p:cNvPr id="6" name="Footer Placeholder 5">
            <a:extLst>
              <a:ext uri="{FF2B5EF4-FFF2-40B4-BE49-F238E27FC236}">
                <a16:creationId xmlns:a16="http://schemas.microsoft.com/office/drawing/2014/main" id="{EC7877FA-E2E8-4924-8A7E-825152A609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89CDE2-FF08-45D9-86A5-AD721ED3E70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901656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9971D5-B223-4C9D-AAA7-F0D7EB9E8D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FD8E441-FC14-415C-9678-53E434B1BF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B6B5DF-4ACF-4A31-841D-A614557ABA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4B294F-2D7C-49E5-935F-6917D870033D}" type="datetimeFigureOut">
              <a:rPr lang="en-GB" smtClean="0"/>
              <a:t>17/11/2023</a:t>
            </a:fld>
            <a:endParaRPr lang="en-GB"/>
          </a:p>
        </p:txBody>
      </p:sp>
      <p:sp>
        <p:nvSpPr>
          <p:cNvPr id="5" name="Footer Placeholder 4">
            <a:extLst>
              <a:ext uri="{FF2B5EF4-FFF2-40B4-BE49-F238E27FC236}">
                <a16:creationId xmlns:a16="http://schemas.microsoft.com/office/drawing/2014/main" id="{FC964315-B2AD-4829-B4F2-9305D2B89B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2431A91-820C-47CE-B473-E8950B161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7485CD-1DBB-4EE5-8EEA-DEFB66D95824}" type="slidenum">
              <a:rPr lang="en-GB" smtClean="0"/>
              <a:t>‹#›</a:t>
            </a:fld>
            <a:endParaRPr lang="en-GB"/>
          </a:p>
        </p:txBody>
      </p:sp>
    </p:spTree>
    <p:extLst>
      <p:ext uri="{BB962C8B-B14F-4D97-AF65-F5344CB8AC3E}">
        <p14:creationId xmlns:p14="http://schemas.microsoft.com/office/powerpoint/2010/main" val="1216445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7094A-0988-4951-A493-1B6C24C1FCEE}"/>
              </a:ext>
            </a:extLst>
          </p:cNvPr>
          <p:cNvSpPr>
            <a:spLocks noGrp="1"/>
          </p:cNvSpPr>
          <p:nvPr>
            <p:ph type="ctrTitle"/>
          </p:nvPr>
        </p:nvSpPr>
        <p:spPr/>
        <p:txBody>
          <a:bodyPr/>
          <a:lstStyle/>
          <a:p>
            <a:r>
              <a:rPr lang="en-US" dirty="0"/>
              <a:t>Research</a:t>
            </a:r>
            <a:endParaRPr lang="en-GB" dirty="0"/>
          </a:p>
        </p:txBody>
      </p:sp>
      <p:sp>
        <p:nvSpPr>
          <p:cNvPr id="3" name="Subtitle 2">
            <a:extLst>
              <a:ext uri="{FF2B5EF4-FFF2-40B4-BE49-F238E27FC236}">
                <a16:creationId xmlns:a16="http://schemas.microsoft.com/office/drawing/2014/main" id="{FCCF4BC4-675D-4E23-8193-14FA84FF51B0}"/>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632989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A3C210E6-A35A-4F68-8D60-801A019C75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Could Notre-Dame's roof be rebuilt as a giant greenhouse? - The Spaces">
            <a:extLst>
              <a:ext uri="{FF2B5EF4-FFF2-40B4-BE49-F238E27FC236}">
                <a16:creationId xmlns:a16="http://schemas.microsoft.com/office/drawing/2014/main" id="{EF32144F-DA3F-4F1E-B721-FEE3F8F17D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06" r="642"/>
          <a:stretch/>
        </p:blipFill>
        <p:spPr bwMode="auto">
          <a:xfrm>
            <a:off x="3136389" y="10"/>
            <a:ext cx="4979304" cy="3401558"/>
          </a:xfrm>
          <a:custGeom>
            <a:avLst/>
            <a:gdLst/>
            <a:ahLst/>
            <a:cxnLst/>
            <a:rect l="l" t="t" r="r" b="b"/>
            <a:pathLst>
              <a:path w="4979304" h="3364992">
                <a:moveTo>
                  <a:pt x="0" y="0"/>
                </a:moveTo>
                <a:lnTo>
                  <a:pt x="4211250" y="0"/>
                </a:lnTo>
                <a:lnTo>
                  <a:pt x="4309461" y="192282"/>
                </a:lnTo>
                <a:cubicBezTo>
                  <a:pt x="4697535" y="1033269"/>
                  <a:pt x="4937593" y="2032690"/>
                  <a:pt x="4974907" y="3110424"/>
                </a:cubicBezTo>
                <a:lnTo>
                  <a:pt x="4979304" y="3364992"/>
                </a:lnTo>
                <a:lnTo>
                  <a:pt x="800592" y="3364992"/>
                </a:lnTo>
                <a:lnTo>
                  <a:pt x="797493" y="3185579"/>
                </a:lnTo>
                <a:cubicBezTo>
                  <a:pt x="756786" y="2009870"/>
                  <a:pt x="474799" y="927359"/>
                  <a:pt x="22579" y="42066"/>
                </a:cubicBez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descr="Stylized Mangrove Greenhouse - Download Free 3D model by Bársh (@borsh_and)  [4ad533f]">
            <a:extLst>
              <a:ext uri="{FF2B5EF4-FFF2-40B4-BE49-F238E27FC236}">
                <a16:creationId xmlns:a16="http://schemas.microsoft.com/office/drawing/2014/main" id="{56ED72F6-AEBC-46DD-8052-60F97893F4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688" r="9765" b="-1"/>
          <a:stretch/>
        </p:blipFill>
        <p:spPr bwMode="auto">
          <a:xfrm>
            <a:off x="7381690" y="3456433"/>
            <a:ext cx="4810310" cy="3401568"/>
          </a:xfrm>
          <a:custGeom>
            <a:avLst/>
            <a:gdLst/>
            <a:ahLst/>
            <a:cxnLst/>
            <a:rect l="l" t="t" r="r" b="b"/>
            <a:pathLst>
              <a:path w="4810310" h="3401568">
                <a:moveTo>
                  <a:pt x="781270" y="0"/>
                </a:moveTo>
                <a:lnTo>
                  <a:pt x="4810310" y="0"/>
                </a:lnTo>
                <a:lnTo>
                  <a:pt x="4810310" y="3401568"/>
                </a:lnTo>
                <a:lnTo>
                  <a:pt x="0" y="3401568"/>
                </a:lnTo>
                <a:lnTo>
                  <a:pt x="1963" y="3397912"/>
                </a:lnTo>
                <a:cubicBezTo>
                  <a:pt x="454182" y="2512619"/>
                  <a:pt x="736170" y="1430108"/>
                  <a:pt x="776876" y="254399"/>
                </a:cubicBezTo>
                <a:close/>
              </a:path>
            </a:pathLst>
          </a:custGeom>
          <a:noFill/>
          <a:extLst>
            <a:ext uri="{909E8E84-426E-40DD-AFC4-6F175D3DCCD1}">
              <a14:hiddenFill xmlns:a14="http://schemas.microsoft.com/office/drawing/2010/main">
                <a:solidFill>
                  <a:srgbClr val="FFFFFF"/>
                </a:solidFill>
              </a14:hiddenFill>
            </a:ext>
          </a:extLst>
        </p:spPr>
      </p:pic>
      <p:pic>
        <p:nvPicPr>
          <p:cNvPr id="3078" name="Picture 6" descr="earthship greenhouse designs | production green house near Calgary, Canada  in collaboration w/ Madeen ... | Earthship home, Earth sheltered homes,  Earth sheltered">
            <a:extLst>
              <a:ext uri="{FF2B5EF4-FFF2-40B4-BE49-F238E27FC236}">
                <a16:creationId xmlns:a16="http://schemas.microsoft.com/office/drawing/2014/main" id="{1602A774-ADC3-41B8-87BA-EDA787C607B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99" r="12467" b="-3"/>
          <a:stretch/>
        </p:blipFill>
        <p:spPr bwMode="auto">
          <a:xfrm>
            <a:off x="3189428" y="3456432"/>
            <a:ext cx="4925479" cy="3401568"/>
          </a:xfrm>
          <a:custGeom>
            <a:avLst/>
            <a:gdLst/>
            <a:ahLst/>
            <a:cxnLst/>
            <a:rect l="l" t="t" r="r" b="b"/>
            <a:pathLst>
              <a:path w="4925479" h="3364992">
                <a:moveTo>
                  <a:pt x="749362" y="0"/>
                </a:moveTo>
                <a:lnTo>
                  <a:pt x="4925479" y="0"/>
                </a:lnTo>
                <a:lnTo>
                  <a:pt x="4921868" y="209033"/>
                </a:lnTo>
                <a:cubicBezTo>
                  <a:pt x="4884554" y="1286766"/>
                  <a:pt x="4644496" y="2286187"/>
                  <a:pt x="4256422" y="3127175"/>
                </a:cubicBezTo>
                <a:lnTo>
                  <a:pt x="4134952" y="3364992"/>
                </a:lnTo>
                <a:lnTo>
                  <a:pt x="0" y="3364992"/>
                </a:lnTo>
                <a:lnTo>
                  <a:pt x="79008" y="3202330"/>
                </a:lnTo>
                <a:cubicBezTo>
                  <a:pt x="467082" y="2361343"/>
                  <a:pt x="707140" y="1361922"/>
                  <a:pt x="744454" y="284189"/>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3085" name="Freeform: Shape 3084">
            <a:extLst>
              <a:ext uri="{FF2B5EF4-FFF2-40B4-BE49-F238E27FC236}">
                <a16:creationId xmlns:a16="http://schemas.microsoft.com/office/drawing/2014/main" id="{AC0D06B0-F19C-459E-B221-A34B506FB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45815" cy="6858000"/>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087" name="Freeform: Shape 3086">
            <a:extLst>
              <a:ext uri="{FF2B5EF4-FFF2-40B4-BE49-F238E27FC236}">
                <a16:creationId xmlns:a16="http://schemas.microsoft.com/office/drawing/2014/main" id="{345B26DA-1C6B-4C66-81C9-9C1877FC2D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36670" cy="6858000"/>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5CF22D8-F7C2-46D4-8109-AC1B8EE425FE}"/>
              </a:ext>
            </a:extLst>
          </p:cNvPr>
          <p:cNvSpPr>
            <a:spLocks noGrp="1"/>
          </p:cNvSpPr>
          <p:nvPr>
            <p:ph type="title"/>
          </p:nvPr>
        </p:nvSpPr>
        <p:spPr>
          <a:xfrm>
            <a:off x="448056" y="685800"/>
            <a:ext cx="2807208" cy="1325563"/>
          </a:xfrm>
        </p:spPr>
        <p:txBody>
          <a:bodyPr vert="horz" lIns="91440" tIns="45720" rIns="91440" bIns="45720" rtlCol="0" anchor="ctr">
            <a:normAutofit/>
          </a:bodyPr>
          <a:lstStyle/>
          <a:p>
            <a:r>
              <a:rPr lang="en-US" sz="2800" kern="1200" dirty="0">
                <a:solidFill>
                  <a:schemeClr val="tx1"/>
                </a:solidFill>
                <a:latin typeface="+mj-lt"/>
                <a:ea typeface="+mj-ea"/>
                <a:cs typeface="+mj-cs"/>
              </a:rPr>
              <a:t>Environment</a:t>
            </a:r>
          </a:p>
        </p:txBody>
      </p:sp>
      <p:sp>
        <p:nvSpPr>
          <p:cNvPr id="3089" name="Rectangle 3088">
            <a:extLst>
              <a:ext uri="{FF2B5EF4-FFF2-40B4-BE49-F238E27FC236}">
                <a16:creationId xmlns:a16="http://schemas.microsoft.com/office/drawing/2014/main" id="{98DE6C44-43F8-4DE4-AB81-66853FFEA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05840"/>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1" name="Rectangle 3090">
            <a:extLst>
              <a:ext uri="{FF2B5EF4-FFF2-40B4-BE49-F238E27FC236}">
                <a16:creationId xmlns:a16="http://schemas.microsoft.com/office/drawing/2014/main" id="{2409529B-9B56-4F10-BE4D-F934DB89E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089941"/>
            <a:ext cx="2834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D783E2C4-5A5B-4043-AB6B-C92FCE18E855}"/>
              </a:ext>
            </a:extLst>
          </p:cNvPr>
          <p:cNvSpPr txBox="1"/>
          <p:nvPr/>
        </p:nvSpPr>
        <p:spPr>
          <a:xfrm>
            <a:off x="448056" y="2258568"/>
            <a:ext cx="2807208" cy="3922776"/>
          </a:xfrm>
          <a:prstGeom prst="rect">
            <a:avLst/>
          </a:prstGeom>
        </p:spPr>
        <p:txBody>
          <a:bodyPr vert="horz" lIns="91440" tIns="45720" rIns="91440" bIns="45720" rtlCol="0">
            <a:normAutofit fontScale="92500" lnSpcReduction="20000"/>
          </a:bodyPr>
          <a:lstStyle/>
          <a:p>
            <a:pPr>
              <a:lnSpc>
                <a:spcPct val="90000"/>
              </a:lnSpc>
              <a:spcAft>
                <a:spcPts val="600"/>
              </a:spcAft>
            </a:pPr>
            <a:r>
              <a:rPr lang="en-US" sz="1700" dirty="0"/>
              <a:t>These are models of greenhouses, I will be taking inspiration from these in how I create the environment for my game, most of them use rectangular windows to form the shape they are looking for I will use rectangular windows too to build up the shape and for the interior there are a lot of mutated plants and greenery around. I will also have some smashed windows around to add to the atmosphere more. There will be smashed glass on the floor and other bits of rubble and debris around to help fill out the environment and limit the players movement slightly so the game isn’t too easy for the players</a:t>
            </a:r>
          </a:p>
        </p:txBody>
      </p:sp>
      <p:pic>
        <p:nvPicPr>
          <p:cNvPr id="3076" name="Picture 4" descr="3D Model Greenhouse – Toffu Co">
            <a:extLst>
              <a:ext uri="{FF2B5EF4-FFF2-40B4-BE49-F238E27FC236}">
                <a16:creationId xmlns:a16="http://schemas.microsoft.com/office/drawing/2014/main" id="{8989647A-33B6-4824-AD16-184BAFC341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7888" r="-1" b="11063"/>
          <a:stretch/>
        </p:blipFill>
        <p:spPr bwMode="auto">
          <a:xfrm>
            <a:off x="7404372" y="10"/>
            <a:ext cx="4787628" cy="3401558"/>
          </a:xfrm>
          <a:custGeom>
            <a:avLst/>
            <a:gdLst/>
            <a:ahLst/>
            <a:cxnLst/>
            <a:rect l="l" t="t" r="r" b="b"/>
            <a:pathLst>
              <a:path w="4787628" h="3401568">
                <a:moveTo>
                  <a:pt x="0" y="0"/>
                </a:moveTo>
                <a:lnTo>
                  <a:pt x="4787628" y="0"/>
                </a:lnTo>
                <a:lnTo>
                  <a:pt x="4787628" y="3401568"/>
                </a:lnTo>
                <a:lnTo>
                  <a:pt x="762748" y="3401568"/>
                </a:lnTo>
                <a:lnTo>
                  <a:pt x="751436" y="2963954"/>
                </a:lnTo>
                <a:cubicBezTo>
                  <a:pt x="698408" y="1942163"/>
                  <a:pt x="463174" y="995044"/>
                  <a:pt x="93264" y="19228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1620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77" name="Rectangle 2076">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72" name="Picture 24" descr="Botnomorphia: Chomper by kittygirlxjanax on DeviantArt">
            <a:extLst>
              <a:ext uri="{FF2B5EF4-FFF2-40B4-BE49-F238E27FC236}">
                <a16:creationId xmlns:a16="http://schemas.microsoft.com/office/drawing/2014/main" id="{76EBE3B1-5692-445E-B7A8-7874883A5D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4" r="33600" b="4"/>
          <a:stretch/>
        </p:blipFill>
        <p:spPr bwMode="auto">
          <a:xfrm>
            <a:off x="20" y="10"/>
            <a:ext cx="2970445" cy="3383269"/>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Piranha Plant - Wikipedia">
            <a:extLst>
              <a:ext uri="{FF2B5EF4-FFF2-40B4-BE49-F238E27FC236}">
                <a16:creationId xmlns:a16="http://schemas.microsoft.com/office/drawing/2014/main" id="{43803A50-F200-4126-ACF5-5573A42BF9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54" r="-1" b="39100"/>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rtStation - PVZ Plant Character Models">
            <a:extLst>
              <a:ext uri="{FF2B5EF4-FFF2-40B4-BE49-F238E27FC236}">
                <a16:creationId xmlns:a16="http://schemas.microsoft.com/office/drawing/2014/main" id="{0ABFD4FE-4CCB-2998-6EE3-BFD0D476658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562" r="20463" b="3"/>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Chomper - Plants Vs Zombies: Garden Warfare Wiki">
            <a:extLst>
              <a:ext uri="{FF2B5EF4-FFF2-40B4-BE49-F238E27FC236}">
                <a16:creationId xmlns:a16="http://schemas.microsoft.com/office/drawing/2014/main" id="{C0DCD749-A32D-495F-AF0D-F0003370DEC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146" b="8054"/>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Sunflower (Plants vs. Zombies) - Download Free 3D model by KillerBear  [a5a7d59] - Sketchfab">
            <a:extLst>
              <a:ext uri="{FF2B5EF4-FFF2-40B4-BE49-F238E27FC236}">
                <a16:creationId xmlns:a16="http://schemas.microsoft.com/office/drawing/2014/main" id="{5F0C6BF3-AF22-4065-9061-F82D0E33AB1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1" b="491"/>
          <a:stretch/>
        </p:blipFill>
        <p:spPr bwMode="auto">
          <a:xfrm>
            <a:off x="-1018" y="3474720"/>
            <a:ext cx="6044438" cy="3383280"/>
          </a:xfrm>
          <a:prstGeom prst="rect">
            <a:avLst/>
          </a:prstGeom>
          <a:noFill/>
          <a:extLst>
            <a:ext uri="{909E8E84-426E-40DD-AFC4-6F175D3DCCD1}">
              <a14:hiddenFill xmlns:a14="http://schemas.microsoft.com/office/drawing/2010/main">
                <a:solidFill>
                  <a:srgbClr val="FFFFFF"/>
                </a:solidFill>
              </a14:hiddenFill>
            </a:ext>
          </a:extLst>
        </p:spPr>
      </p:pic>
      <p:sp>
        <p:nvSpPr>
          <p:cNvPr id="2079" name="Rectangle 2078">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6141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A6A8CE4-8081-4E54-BE63-4DAE19184273}"/>
              </a:ext>
            </a:extLst>
          </p:cNvPr>
          <p:cNvSpPr>
            <a:spLocks noGrp="1"/>
          </p:cNvSpPr>
          <p:nvPr>
            <p:ph type="title"/>
          </p:nvPr>
        </p:nvSpPr>
        <p:spPr>
          <a:xfrm>
            <a:off x="6491653" y="3799272"/>
            <a:ext cx="5193748" cy="637124"/>
          </a:xfrm>
        </p:spPr>
        <p:txBody>
          <a:bodyPr vert="horz" lIns="91440" tIns="45720" rIns="91440" bIns="45720" rtlCol="0" anchor="ctr">
            <a:normAutofit/>
          </a:bodyPr>
          <a:lstStyle/>
          <a:p>
            <a:r>
              <a:rPr lang="en-US" sz="3200" kern="1200" dirty="0">
                <a:solidFill>
                  <a:srgbClr val="FFFFFF"/>
                </a:solidFill>
                <a:latin typeface="+mj-lt"/>
                <a:ea typeface="+mj-ea"/>
                <a:cs typeface="+mj-cs"/>
              </a:rPr>
              <a:t>Plants</a:t>
            </a:r>
          </a:p>
        </p:txBody>
      </p:sp>
      <p:sp>
        <p:nvSpPr>
          <p:cNvPr id="3" name="TextBox 2">
            <a:extLst>
              <a:ext uri="{FF2B5EF4-FFF2-40B4-BE49-F238E27FC236}">
                <a16:creationId xmlns:a16="http://schemas.microsoft.com/office/drawing/2014/main" id="{7930B8BE-3762-45C0-AAAB-CEDDB9A54164}"/>
              </a:ext>
            </a:extLst>
          </p:cNvPr>
          <p:cNvSpPr txBox="1"/>
          <p:nvPr/>
        </p:nvSpPr>
        <p:spPr>
          <a:xfrm>
            <a:off x="6479648" y="4510585"/>
            <a:ext cx="5366610" cy="1758732"/>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dirty="0">
                <a:solidFill>
                  <a:srgbClr val="FFFFFF"/>
                </a:solidFill>
              </a:rPr>
              <a:t>In these designs they all follow a similar style for a generalized living plant design. I like the style of a plant with sharp teeth. I will be using a similar cartoony art style my designs will feature traditional animal features such as eyes and noses to make the plants feel more human and alive. These need to look fairly menacing as they will be helping the player kill gnomes and survive. These plants will be a direct help to the players survival</a:t>
            </a:r>
          </a:p>
        </p:txBody>
      </p:sp>
    </p:spTree>
    <p:extLst>
      <p:ext uri="{BB962C8B-B14F-4D97-AF65-F5344CB8AC3E}">
        <p14:creationId xmlns:p14="http://schemas.microsoft.com/office/powerpoint/2010/main" val="116015218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2" name="Picture 8" descr="Garden Gnome With Open Hand 3D https://p.turbosquid.com/ts-thumb/Fq/xJ9Ww6/8C/gnome5/png/1665702716/1920x1080/fit_q87/74a7fb79e5e543158899dd3633879b50a249948f/gnome5.jpg">
            <a:extLst>
              <a:ext uri="{FF2B5EF4-FFF2-40B4-BE49-F238E27FC236}">
                <a16:creationId xmlns:a16="http://schemas.microsoft.com/office/drawing/2014/main" id="{E26178A8-B27F-418D-A92C-6E6D548A50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465" r="4735" b="-2"/>
          <a:stretch/>
        </p:blipFill>
        <p:spPr bwMode="auto">
          <a:xfrm>
            <a:off x="1" y="1"/>
            <a:ext cx="2970465" cy="33832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3D garden gnome model https://p.turbosquid.com/ts-thumb/YY/Ysyd7a/24LmPxBw/garden_gnome_d_001_.rgb_color.00102/jpg/1510588312/1920x1080/fit_q87/b808b1c351addec2aaae60daa85131463e76fce0/garden_gnome_d_001_.rgb_color.00102.jpg">
            <a:extLst>
              <a:ext uri="{FF2B5EF4-FFF2-40B4-BE49-F238E27FC236}">
                <a16:creationId xmlns:a16="http://schemas.microsoft.com/office/drawing/2014/main" id="{B0DDFAC9-1C74-4F2B-A73D-8FDFB84E0A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48" r="8252" b="-2"/>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ilm - Gnomeo and Juliet - Into Film">
            <a:extLst>
              <a:ext uri="{FF2B5EF4-FFF2-40B4-BE49-F238E27FC236}">
                <a16:creationId xmlns:a16="http://schemas.microsoft.com/office/drawing/2014/main" id="{BA52FC9D-AF68-4A21-A7AC-F969AA49894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5607" r="14985" b="2"/>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D01B020C-DFB1-4A84-32A3-C1396CBD3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927" r="29665" b="2"/>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nome Chompski | Left 4 Dead Wiki | Fandom">
            <a:extLst>
              <a:ext uri="{FF2B5EF4-FFF2-40B4-BE49-F238E27FC236}">
                <a16:creationId xmlns:a16="http://schemas.microsoft.com/office/drawing/2014/main" id="{E1D9B2EA-5E9A-47E8-8398-E6B923FD098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2625" r="-1" b="26629"/>
          <a:stretch/>
        </p:blipFill>
        <p:spPr bwMode="auto">
          <a:xfrm>
            <a:off x="-1017" y="3474720"/>
            <a:ext cx="2970465" cy="338328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376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1AF959-4F93-4BCD-9AA1-D06FFE8DA6D1}"/>
              </a:ext>
            </a:extLst>
          </p:cNvPr>
          <p:cNvSpPr>
            <a:spLocks noGrp="1"/>
          </p:cNvSpPr>
          <p:nvPr>
            <p:ph type="title"/>
          </p:nvPr>
        </p:nvSpPr>
        <p:spPr>
          <a:xfrm>
            <a:off x="6491653" y="3799272"/>
            <a:ext cx="5193748" cy="637124"/>
          </a:xfrm>
        </p:spPr>
        <p:txBody>
          <a:bodyPr>
            <a:normAutofit/>
          </a:bodyPr>
          <a:lstStyle/>
          <a:p>
            <a:r>
              <a:rPr lang="en-US" sz="3200">
                <a:solidFill>
                  <a:srgbClr val="FFFFFF"/>
                </a:solidFill>
              </a:rPr>
              <a:t>Gnomes</a:t>
            </a:r>
            <a:endParaRPr lang="en-GB" sz="3200">
              <a:solidFill>
                <a:srgbClr val="FFFFFF"/>
              </a:solidFill>
            </a:endParaRPr>
          </a:p>
        </p:txBody>
      </p:sp>
      <p:pic>
        <p:nvPicPr>
          <p:cNvPr id="1034" name="Picture 10" descr="3D Garden Gnome https://p.turbosquid.com/ts-thumb/ui/jeq5ky/qE/searchimage/png/1658448008/1920x1080/fit_q87/3b3ab57b39c9e37a261efc54260adc2bfce4d1b6/searchimage.jpg">
            <a:extLst>
              <a:ext uri="{FF2B5EF4-FFF2-40B4-BE49-F238E27FC236}">
                <a16:creationId xmlns:a16="http://schemas.microsoft.com/office/drawing/2014/main" id="{4948E8F3-D18C-4162-86EC-97F89848278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903" r="6297" b="-2"/>
          <a:stretch/>
        </p:blipFill>
        <p:spPr bwMode="auto">
          <a:xfrm>
            <a:off x="3059902" y="3474719"/>
            <a:ext cx="2970466"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DA76F8A-8983-4996-A09C-C319A0274281}"/>
              </a:ext>
            </a:extLst>
          </p:cNvPr>
          <p:cNvSpPr>
            <a:spLocks noGrp="1"/>
          </p:cNvSpPr>
          <p:nvPr>
            <p:ph idx="1"/>
          </p:nvPr>
        </p:nvSpPr>
        <p:spPr>
          <a:xfrm>
            <a:off x="6479648" y="4510585"/>
            <a:ext cx="5366610" cy="1758732"/>
          </a:xfrm>
        </p:spPr>
        <p:txBody>
          <a:bodyPr>
            <a:normAutofit fontScale="92500" lnSpcReduction="20000"/>
          </a:bodyPr>
          <a:lstStyle/>
          <a:p>
            <a:pPr marL="0" indent="0">
              <a:buNone/>
            </a:pPr>
            <a:r>
              <a:rPr lang="en-US" sz="1800" dirty="0">
                <a:solidFill>
                  <a:srgbClr val="FFFFFF"/>
                </a:solidFill>
              </a:rPr>
              <a:t>This is a bunch of gnomes that I am taking inspiration from, it is important for me to include the pointy red hat as all of the gnomes in this style have them. As well as this most of them have belts so I will include this too. These gnomes will the </a:t>
            </a:r>
            <a:r>
              <a:rPr lang="en-US" sz="1800" dirty="0" err="1">
                <a:solidFill>
                  <a:srgbClr val="FFFFFF"/>
                </a:solidFill>
              </a:rPr>
              <a:t>the</a:t>
            </a:r>
            <a:r>
              <a:rPr lang="en-US" sz="1800" dirty="0">
                <a:solidFill>
                  <a:srgbClr val="FFFFFF"/>
                </a:solidFill>
              </a:rPr>
              <a:t> main antagonist of the game and will constantly be trying to kill the player, this makes it a highly important asset in my game so I am planning to make 3 different gnomes so not every enemy looks and feels the same as </a:t>
            </a:r>
            <a:r>
              <a:rPr lang="en-US" sz="1800" dirty="0" err="1">
                <a:solidFill>
                  <a:srgbClr val="FFFFFF"/>
                </a:solidFill>
              </a:rPr>
              <a:t>eachother</a:t>
            </a:r>
            <a:r>
              <a:rPr lang="en-US" sz="1800" dirty="0">
                <a:solidFill>
                  <a:srgbClr val="FFFFFF"/>
                </a:solidFill>
              </a:rPr>
              <a:t> </a:t>
            </a:r>
            <a:endParaRPr lang="en-GB" sz="1800" dirty="0">
              <a:solidFill>
                <a:srgbClr val="FFFFFF"/>
              </a:solidFill>
            </a:endParaRPr>
          </a:p>
        </p:txBody>
      </p:sp>
    </p:spTree>
    <p:extLst>
      <p:ext uri="{BB962C8B-B14F-4D97-AF65-F5344CB8AC3E}">
        <p14:creationId xmlns:p14="http://schemas.microsoft.com/office/powerpoint/2010/main" val="427373563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5EE23-02B2-4E0E-812C-18983EDE7C85}"/>
              </a:ext>
            </a:extLst>
          </p:cNvPr>
          <p:cNvSpPr>
            <a:spLocks noGrp="1"/>
          </p:cNvSpPr>
          <p:nvPr>
            <p:ph type="title"/>
          </p:nvPr>
        </p:nvSpPr>
        <p:spPr>
          <a:xfrm>
            <a:off x="762000" y="1138036"/>
            <a:ext cx="3893126" cy="1402470"/>
          </a:xfrm>
        </p:spPr>
        <p:txBody>
          <a:bodyPr anchor="t">
            <a:normAutofit/>
          </a:bodyPr>
          <a:lstStyle/>
          <a:p>
            <a:r>
              <a:rPr lang="en-US" sz="3200" dirty="0"/>
              <a:t>Guns </a:t>
            </a:r>
            <a:endParaRPr lang="en-GB" sz="3200" dirty="0"/>
          </a:p>
        </p:txBody>
      </p:sp>
      <p:cxnSp>
        <p:nvCxnSpPr>
          <p:cNvPr id="1035" name="Straight Connector 1034">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EB43078-1FFF-4715-8A4A-0C30B90C35E3}"/>
              </a:ext>
            </a:extLst>
          </p:cNvPr>
          <p:cNvSpPr>
            <a:spLocks noGrp="1"/>
          </p:cNvSpPr>
          <p:nvPr>
            <p:ph idx="1"/>
          </p:nvPr>
        </p:nvSpPr>
        <p:spPr>
          <a:xfrm>
            <a:off x="762001" y="1837510"/>
            <a:ext cx="3893126" cy="4304874"/>
          </a:xfrm>
        </p:spPr>
        <p:txBody>
          <a:bodyPr>
            <a:normAutofit fontScale="92500" lnSpcReduction="10000"/>
          </a:bodyPr>
          <a:lstStyle/>
          <a:p>
            <a:pPr marL="0" indent="0">
              <a:buNone/>
            </a:pPr>
            <a:r>
              <a:rPr lang="en-US" sz="2000" dirty="0"/>
              <a:t>These guns have a specific look to them where vines wrap around the gun this is similar to how my upgraded guns will look in game, they will have a panning texture similar to black ops 3 zombies as a base color for the gun and will have 3d vines wrap around the gun. The assault rifle will be the main gun that the player will use. The player will start with a pistol that can be upgraded but the players will want to get the higher powered assault rifle so they can reach later rounds. Both the guns upgrades will be a similar design consisting of the vines growing around it and the panning texture</a:t>
            </a:r>
            <a:endParaRPr lang="en-GB" sz="2000" dirty="0"/>
          </a:p>
        </p:txBody>
      </p:sp>
      <p:pic>
        <p:nvPicPr>
          <p:cNvPr id="1028" name="Picture 4" descr="Abyss update preview — Rustafied">
            <a:extLst>
              <a:ext uri="{FF2B5EF4-FFF2-40B4-BE49-F238E27FC236}">
                <a16:creationId xmlns:a16="http://schemas.microsoft.com/office/drawing/2014/main" id="{0F9F6B0D-5032-4629-BFC6-4B456ECAA8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718" r="8212" b="-1"/>
          <a:stretch/>
        </p:blipFill>
        <p:spPr bwMode="auto">
          <a:xfrm>
            <a:off x="5344391" y="10"/>
            <a:ext cx="6847609" cy="448885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n on housebabytattoo">
            <a:extLst>
              <a:ext uri="{FF2B5EF4-FFF2-40B4-BE49-F238E27FC236}">
                <a16:creationId xmlns:a16="http://schemas.microsoft.com/office/drawing/2014/main" id="{67791861-2C9D-43FC-B9B1-087E1F5FD6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5428" b="-5"/>
          <a:stretch/>
        </p:blipFill>
        <p:spPr bwMode="auto">
          <a:xfrm>
            <a:off x="5344392" y="4488874"/>
            <a:ext cx="3424845" cy="236912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team Community :: Guide :: Tier list for all the weapons in BO III Zombies">
            <a:extLst>
              <a:ext uri="{FF2B5EF4-FFF2-40B4-BE49-F238E27FC236}">
                <a16:creationId xmlns:a16="http://schemas.microsoft.com/office/drawing/2014/main" id="{C614C816-A596-4954-B9B5-2BE9DE79567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53" r="5154" b="1"/>
          <a:stretch/>
        </p:blipFill>
        <p:spPr bwMode="auto">
          <a:xfrm>
            <a:off x="8767155" y="4488873"/>
            <a:ext cx="3424845" cy="2369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29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95B1FC96-0749-41C9-BAED-E089E7714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D56957-3D2A-F715-EF27-B4CAF337B0F8}"/>
              </a:ext>
            </a:extLst>
          </p:cNvPr>
          <p:cNvSpPr>
            <a:spLocks noGrp="1"/>
          </p:cNvSpPr>
          <p:nvPr>
            <p:ph type="title"/>
          </p:nvPr>
        </p:nvSpPr>
        <p:spPr>
          <a:xfrm>
            <a:off x="630936" y="4562856"/>
            <a:ext cx="3419856" cy="1600200"/>
          </a:xfrm>
        </p:spPr>
        <p:txBody>
          <a:bodyPr anchor="ctr">
            <a:normAutofit/>
          </a:bodyPr>
          <a:lstStyle/>
          <a:p>
            <a:r>
              <a:rPr lang="en-GB" sz="4800" dirty="0"/>
              <a:t>UI</a:t>
            </a:r>
          </a:p>
        </p:txBody>
      </p:sp>
      <p:pic>
        <p:nvPicPr>
          <p:cNvPr id="3076" name="Picture 4" descr="Black Ops III : Zombies Game Mode UI">
            <a:extLst>
              <a:ext uri="{FF2B5EF4-FFF2-40B4-BE49-F238E27FC236}">
                <a16:creationId xmlns:a16="http://schemas.microsoft.com/office/drawing/2014/main" id="{52B1711E-E771-615B-51BD-8681D70233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12" r="10673" b="-1"/>
          <a:stretch/>
        </p:blipFill>
        <p:spPr bwMode="auto">
          <a:xfrm>
            <a:off x="5" y="10"/>
            <a:ext cx="6095995" cy="4196271"/>
          </a:xfrm>
          <a:custGeom>
            <a:avLst/>
            <a:gdLst/>
            <a:ahLst/>
            <a:cxnLst/>
            <a:rect l="l" t="t" r="r" b="b"/>
            <a:pathLst>
              <a:path w="6005375" h="4196281">
                <a:moveTo>
                  <a:pt x="0" y="0"/>
                </a:moveTo>
                <a:lnTo>
                  <a:pt x="6000672" y="0"/>
                </a:lnTo>
                <a:lnTo>
                  <a:pt x="5998730" y="19709"/>
                </a:lnTo>
                <a:cubicBezTo>
                  <a:pt x="6001245" y="280059"/>
                  <a:pt x="5986415" y="540409"/>
                  <a:pt x="5999656" y="800631"/>
                </a:cubicBezTo>
                <a:cubicBezTo>
                  <a:pt x="6009855" y="1001996"/>
                  <a:pt x="6003364" y="1203233"/>
                  <a:pt x="5999656" y="1404471"/>
                </a:cubicBezTo>
                <a:cubicBezTo>
                  <a:pt x="5992506" y="1790420"/>
                  <a:pt x="6003364" y="2175860"/>
                  <a:pt x="5998730" y="2561300"/>
                </a:cubicBezTo>
                <a:cubicBezTo>
                  <a:pt x="5996744" y="2732154"/>
                  <a:pt x="5998994" y="2902754"/>
                  <a:pt x="6003364" y="3073609"/>
                </a:cubicBezTo>
                <a:cubicBezTo>
                  <a:pt x="6009720" y="3317560"/>
                  <a:pt x="5999923" y="3561638"/>
                  <a:pt x="5989197" y="3805463"/>
                </a:cubicBezTo>
                <a:cubicBezTo>
                  <a:pt x="5985594" y="3872508"/>
                  <a:pt x="5984647" y="3939633"/>
                  <a:pt x="5986348" y="4006695"/>
                </a:cubicBezTo>
                <a:lnTo>
                  <a:pt x="5997254" y="4174633"/>
                </a:lnTo>
                <a:lnTo>
                  <a:pt x="5951601" y="4176620"/>
                </a:lnTo>
                <a:cubicBezTo>
                  <a:pt x="5886702" y="4176651"/>
                  <a:pt x="5821788" y="4174749"/>
                  <a:pt x="5756905" y="4173480"/>
                </a:cubicBezTo>
                <a:cubicBezTo>
                  <a:pt x="5518559" y="4169040"/>
                  <a:pt x="5280086" y="4173480"/>
                  <a:pt x="5042247" y="4150774"/>
                </a:cubicBezTo>
                <a:cubicBezTo>
                  <a:pt x="4977618" y="4144622"/>
                  <a:pt x="4912546" y="4140690"/>
                  <a:pt x="4847600" y="4141467"/>
                </a:cubicBezTo>
                <a:cubicBezTo>
                  <a:pt x="4782655" y="4142244"/>
                  <a:pt x="4717835" y="4147730"/>
                  <a:pt x="4653713" y="4160414"/>
                </a:cubicBezTo>
                <a:cubicBezTo>
                  <a:pt x="4446571" y="4200625"/>
                  <a:pt x="4238796" y="4203162"/>
                  <a:pt x="4029497" y="4186925"/>
                </a:cubicBezTo>
                <a:cubicBezTo>
                  <a:pt x="3943621" y="4180203"/>
                  <a:pt x="3857746" y="4169040"/>
                  <a:pt x="3771489" y="4171196"/>
                </a:cubicBezTo>
                <a:cubicBezTo>
                  <a:pt x="3623585" y="4175129"/>
                  <a:pt x="3475554" y="4167137"/>
                  <a:pt x="3327523" y="4169167"/>
                </a:cubicBezTo>
                <a:cubicBezTo>
                  <a:pt x="3323528" y="4169738"/>
                  <a:pt x="3319443" y="4169205"/>
                  <a:pt x="3315727" y="4167645"/>
                </a:cubicBezTo>
                <a:cubicBezTo>
                  <a:pt x="3278941" y="4142402"/>
                  <a:pt x="3238603" y="4152169"/>
                  <a:pt x="3200549" y="4158765"/>
                </a:cubicBezTo>
                <a:cubicBezTo>
                  <a:pt x="3074082" y="4180710"/>
                  <a:pt x="2947742" y="4191492"/>
                  <a:pt x="2819246" y="4174494"/>
                </a:cubicBezTo>
                <a:cubicBezTo>
                  <a:pt x="2696546" y="4156698"/>
                  <a:pt x="2572096" y="4154478"/>
                  <a:pt x="2448851" y="4167898"/>
                </a:cubicBezTo>
                <a:cubicBezTo>
                  <a:pt x="2279383" y="4187687"/>
                  <a:pt x="2110549" y="4183501"/>
                  <a:pt x="1941462" y="4167898"/>
                </a:cubicBezTo>
                <a:cubicBezTo>
                  <a:pt x="1872837" y="4161556"/>
                  <a:pt x="1803198" y="4150774"/>
                  <a:pt x="1735208" y="4166630"/>
                </a:cubicBezTo>
                <a:cubicBezTo>
                  <a:pt x="1651489" y="4186038"/>
                  <a:pt x="1568023" y="4179695"/>
                  <a:pt x="1484050" y="4175382"/>
                </a:cubicBezTo>
                <a:cubicBezTo>
                  <a:pt x="1377752" y="4169801"/>
                  <a:pt x="1271708" y="4153692"/>
                  <a:pt x="1165029" y="4166376"/>
                </a:cubicBezTo>
                <a:cubicBezTo>
                  <a:pt x="1115685" y="4172211"/>
                  <a:pt x="1066722" y="4181471"/>
                  <a:pt x="1016744" y="4179061"/>
                </a:cubicBezTo>
                <a:cubicBezTo>
                  <a:pt x="878481" y="4172719"/>
                  <a:pt x="740344" y="4165235"/>
                  <a:pt x="601826" y="4166376"/>
                </a:cubicBezTo>
                <a:cubicBezTo>
                  <a:pt x="543857" y="4166757"/>
                  <a:pt x="486268" y="4168659"/>
                  <a:pt x="428553" y="4172845"/>
                </a:cubicBezTo>
                <a:cubicBezTo>
                  <a:pt x="320859" y="4180710"/>
                  <a:pt x="213546" y="4170055"/>
                  <a:pt x="106234" y="4166249"/>
                </a:cubicBezTo>
                <a:lnTo>
                  <a:pt x="0" y="4171008"/>
                </a:ln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descr="Take a look at this UI, this beautiful, simplistic, clean, UI : r/CODZombies">
            <a:extLst>
              <a:ext uri="{FF2B5EF4-FFF2-40B4-BE49-F238E27FC236}">
                <a16:creationId xmlns:a16="http://schemas.microsoft.com/office/drawing/2014/main" id="{09EDB90E-443A-6540-124E-6DEAD453C9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083" b="-12"/>
          <a:stretch/>
        </p:blipFill>
        <p:spPr bwMode="auto">
          <a:xfrm>
            <a:off x="6019800" y="10"/>
            <a:ext cx="6172195" cy="4187662"/>
          </a:xfrm>
          <a:custGeom>
            <a:avLst/>
            <a:gdLst/>
            <a:ahLst/>
            <a:cxnLst/>
            <a:rect l="l" t="t" r="r" b="b"/>
            <a:pathLst>
              <a:path w="6006950" h="4187672">
                <a:moveTo>
                  <a:pt x="9223" y="0"/>
                </a:moveTo>
                <a:lnTo>
                  <a:pt x="6006950" y="0"/>
                </a:lnTo>
                <a:lnTo>
                  <a:pt x="6006950" y="4169490"/>
                </a:lnTo>
                <a:lnTo>
                  <a:pt x="5787907" y="4174448"/>
                </a:lnTo>
                <a:cubicBezTo>
                  <a:pt x="5713866" y="4173475"/>
                  <a:pt x="5639861" y="4169853"/>
                  <a:pt x="5566029" y="4163587"/>
                </a:cubicBezTo>
                <a:cubicBezTo>
                  <a:pt x="5458843" y="4155595"/>
                  <a:pt x="5350768" y="4144559"/>
                  <a:pt x="5244343" y="4164855"/>
                </a:cubicBezTo>
                <a:cubicBezTo>
                  <a:pt x="5127517" y="4187307"/>
                  <a:pt x="5010817" y="4187434"/>
                  <a:pt x="4892977" y="4181726"/>
                </a:cubicBezTo>
                <a:cubicBezTo>
                  <a:pt x="4792260" y="4176906"/>
                  <a:pt x="4691923" y="4151536"/>
                  <a:pt x="4590445" y="4178301"/>
                </a:cubicBezTo>
                <a:cubicBezTo>
                  <a:pt x="4580348" y="4179772"/>
                  <a:pt x="4570061" y="4179341"/>
                  <a:pt x="4560128" y="4177032"/>
                </a:cubicBezTo>
                <a:cubicBezTo>
                  <a:pt x="4449137" y="4161684"/>
                  <a:pt x="4337384" y="4174242"/>
                  <a:pt x="4226013" y="4169929"/>
                </a:cubicBezTo>
                <a:cubicBezTo>
                  <a:pt x="4174640" y="4167899"/>
                  <a:pt x="4122252" y="4169041"/>
                  <a:pt x="4071513" y="4163587"/>
                </a:cubicBezTo>
                <a:cubicBezTo>
                  <a:pt x="3955067" y="4151156"/>
                  <a:pt x="3838874" y="4144559"/>
                  <a:pt x="3723697" y="4173861"/>
                </a:cubicBezTo>
                <a:cubicBezTo>
                  <a:pt x="3690082" y="4181764"/>
                  <a:pt x="3655732" y="4186013"/>
                  <a:pt x="3621204" y="4186546"/>
                </a:cubicBezTo>
                <a:cubicBezTo>
                  <a:pt x="3508437" y="4190605"/>
                  <a:pt x="3396050" y="4182867"/>
                  <a:pt x="3283664" y="4176525"/>
                </a:cubicBezTo>
                <a:cubicBezTo>
                  <a:pt x="3205652" y="4172085"/>
                  <a:pt x="3127768" y="4162445"/>
                  <a:pt x="3049630" y="4170563"/>
                </a:cubicBezTo>
                <a:cubicBezTo>
                  <a:pt x="3004218" y="4175257"/>
                  <a:pt x="2958427" y="4175257"/>
                  <a:pt x="2913015" y="4170563"/>
                </a:cubicBezTo>
                <a:cubicBezTo>
                  <a:pt x="2829321" y="4160758"/>
                  <a:pt x="2744879" y="4158931"/>
                  <a:pt x="2660842" y="4165109"/>
                </a:cubicBezTo>
                <a:cubicBezTo>
                  <a:pt x="2535390" y="4175891"/>
                  <a:pt x="2410065" y="4184897"/>
                  <a:pt x="2284232" y="4167773"/>
                </a:cubicBezTo>
                <a:cubicBezTo>
                  <a:pt x="2212868" y="4156559"/>
                  <a:pt x="2140312" y="4155240"/>
                  <a:pt x="2068592" y="4163840"/>
                </a:cubicBezTo>
                <a:cubicBezTo>
                  <a:pt x="1897729" y="4187814"/>
                  <a:pt x="1726485" y="4180077"/>
                  <a:pt x="1555241" y="4170183"/>
                </a:cubicBezTo>
                <a:cubicBezTo>
                  <a:pt x="1440824" y="4163460"/>
                  <a:pt x="1325901" y="4151156"/>
                  <a:pt x="1211738" y="4167392"/>
                </a:cubicBezTo>
                <a:cubicBezTo>
                  <a:pt x="1066118" y="4187688"/>
                  <a:pt x="920370" y="4180965"/>
                  <a:pt x="774368" y="4175003"/>
                </a:cubicBezTo>
                <a:cubicBezTo>
                  <a:pt x="667182" y="4170563"/>
                  <a:pt x="559869" y="4157117"/>
                  <a:pt x="452430" y="4173734"/>
                </a:cubicBezTo>
                <a:cubicBezTo>
                  <a:pt x="441369" y="4175244"/>
                  <a:pt x="430117" y="4174115"/>
                  <a:pt x="419576" y="4170436"/>
                </a:cubicBezTo>
                <a:cubicBezTo>
                  <a:pt x="378807" y="4157016"/>
                  <a:pt x="335096" y="4155215"/>
                  <a:pt x="293363" y="4165236"/>
                </a:cubicBezTo>
                <a:cubicBezTo>
                  <a:pt x="216367" y="4182106"/>
                  <a:pt x="139497" y="4189463"/>
                  <a:pt x="61105" y="4174115"/>
                </a:cubicBezTo>
                <a:lnTo>
                  <a:pt x="13323" y="4171265"/>
                </a:lnTo>
                <a:lnTo>
                  <a:pt x="28554" y="3843045"/>
                </a:lnTo>
                <a:cubicBezTo>
                  <a:pt x="30457" y="3722610"/>
                  <a:pt x="27412" y="3602256"/>
                  <a:pt x="15626" y="3482187"/>
                </a:cubicBezTo>
                <a:cubicBezTo>
                  <a:pt x="-847" y="3335690"/>
                  <a:pt x="-4304" y="3188124"/>
                  <a:pt x="5296" y="3041068"/>
                </a:cubicBezTo>
                <a:cubicBezTo>
                  <a:pt x="11786" y="2956911"/>
                  <a:pt x="18539" y="2872754"/>
                  <a:pt x="22776" y="2788472"/>
                </a:cubicBezTo>
                <a:cubicBezTo>
                  <a:pt x="28180" y="2668580"/>
                  <a:pt x="25173" y="2548474"/>
                  <a:pt x="13771" y="2428964"/>
                </a:cubicBezTo>
                <a:cubicBezTo>
                  <a:pt x="4237" y="2337829"/>
                  <a:pt x="3177" y="2246070"/>
                  <a:pt x="10593" y="2154757"/>
                </a:cubicBezTo>
                <a:cubicBezTo>
                  <a:pt x="25690" y="1999286"/>
                  <a:pt x="9931" y="1843813"/>
                  <a:pt x="5032" y="1688466"/>
                </a:cubicBezTo>
                <a:cubicBezTo>
                  <a:pt x="-3577" y="1402691"/>
                  <a:pt x="20393" y="1117045"/>
                  <a:pt x="9666" y="831270"/>
                </a:cubicBezTo>
                <a:cubicBezTo>
                  <a:pt x="3841" y="689908"/>
                  <a:pt x="16420" y="548673"/>
                  <a:pt x="9666" y="407311"/>
                </a:cubicBezTo>
                <a:cubicBezTo>
                  <a:pt x="4105" y="306755"/>
                  <a:pt x="397" y="206200"/>
                  <a:pt x="4105" y="105518"/>
                </a:cubicBezTo>
                <a:cubicBezTo>
                  <a:pt x="5164" y="78059"/>
                  <a:pt x="5826" y="50473"/>
                  <a:pt x="9534" y="23396"/>
                </a:cubicBezTo>
                <a:close/>
              </a:path>
            </a:pathLst>
          </a:custGeom>
          <a:noFill/>
          <a:extLst>
            <a:ext uri="{909E8E84-426E-40DD-AFC4-6F175D3DCCD1}">
              <a14:hiddenFill xmlns:a14="http://schemas.microsoft.com/office/drawing/2010/main">
                <a:solidFill>
                  <a:srgbClr val="FFFFFF"/>
                </a:solidFill>
              </a14:hiddenFill>
            </a:ext>
          </a:extLst>
        </p:spPr>
      </p:pic>
      <p:sp>
        <p:nvSpPr>
          <p:cNvPr id="3083" name="sketch line">
            <a:extLst>
              <a:ext uri="{FF2B5EF4-FFF2-40B4-BE49-F238E27FC236}">
                <a16:creationId xmlns:a16="http://schemas.microsoft.com/office/drawing/2014/main" id="{63C1A86C-B1A8-4AEC-B001-595C91716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89020" y="540453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xmln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3DD7371-B2D7-02D0-85FD-76CE761E5449}"/>
              </a:ext>
            </a:extLst>
          </p:cNvPr>
          <p:cNvSpPr>
            <a:spLocks noGrp="1"/>
          </p:cNvSpPr>
          <p:nvPr>
            <p:ph idx="1"/>
          </p:nvPr>
        </p:nvSpPr>
        <p:spPr>
          <a:xfrm>
            <a:off x="4654294" y="4562856"/>
            <a:ext cx="6903721" cy="1600200"/>
          </a:xfrm>
        </p:spPr>
        <p:txBody>
          <a:bodyPr anchor="ctr">
            <a:normAutofit fontScale="92500" lnSpcReduction="20000"/>
          </a:bodyPr>
          <a:lstStyle/>
          <a:p>
            <a:pPr marL="0" indent="0">
              <a:buNone/>
            </a:pPr>
            <a:r>
              <a:rPr lang="en-GB" sz="1900" dirty="0"/>
              <a:t>I will have a similar UI to Black ops 3 zombies consisting of a points counter, round counter and ammo counters my UI will be layer out differently and none useful information will only stay on screen for a short time such as the name of the gun being held, this only needs to display when changing to a new gun rather than at all times this is to help make the UI feel clean and not overwhelm the player with too much information that they don’t need</a:t>
            </a:r>
          </a:p>
        </p:txBody>
      </p:sp>
    </p:spTree>
    <p:extLst>
      <p:ext uri="{BB962C8B-B14F-4D97-AF65-F5344CB8AC3E}">
        <p14:creationId xmlns:p14="http://schemas.microsoft.com/office/powerpoint/2010/main" val="1224462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7" name="Rectangle 4106">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57D13-F72B-8CE3-57DE-C7BCCD4DDE79}"/>
              </a:ext>
            </a:extLst>
          </p:cNvPr>
          <p:cNvSpPr>
            <a:spLocks noGrp="1"/>
          </p:cNvSpPr>
          <p:nvPr>
            <p:ph type="title"/>
          </p:nvPr>
        </p:nvSpPr>
        <p:spPr>
          <a:xfrm>
            <a:off x="612648" y="1078992"/>
            <a:ext cx="6272784" cy="1545336"/>
          </a:xfrm>
        </p:spPr>
        <p:txBody>
          <a:bodyPr anchor="b">
            <a:normAutofit/>
          </a:bodyPr>
          <a:lstStyle/>
          <a:p>
            <a:r>
              <a:rPr lang="en-GB" sz="5200"/>
              <a:t>interactables</a:t>
            </a:r>
          </a:p>
        </p:txBody>
      </p:sp>
      <p:sp>
        <p:nvSpPr>
          <p:cNvPr id="4109" name="Rectangle 4108">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0" name="Picture 4" descr="How to unlock the Pack-a-Punch in Classified - Call of Duty: Black Ops 4  Zombies | Shacknews">
            <a:extLst>
              <a:ext uri="{FF2B5EF4-FFF2-40B4-BE49-F238E27FC236}">
                <a16:creationId xmlns:a16="http://schemas.microsoft.com/office/drawing/2014/main" id="{9C2D5D76-3D21-D28F-D2A7-B78612F733C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652"/>
          <a:stretch/>
        </p:blipFill>
        <p:spPr bwMode="auto">
          <a:xfrm>
            <a:off x="7684008" y="1"/>
            <a:ext cx="4507992" cy="2240280"/>
          </a:xfrm>
          <a:prstGeom prst="rect">
            <a:avLst/>
          </a:prstGeom>
          <a:noFill/>
          <a:extLst>
            <a:ext uri="{909E8E84-426E-40DD-AFC4-6F175D3DCCD1}">
              <a14:hiddenFill xmlns:a14="http://schemas.microsoft.com/office/drawing/2010/main">
                <a:solidFill>
                  <a:srgbClr val="FFFFFF"/>
                </a:solidFill>
              </a14:hiddenFill>
            </a:ext>
          </a:extLst>
        </p:spPr>
      </p:pic>
      <p:sp>
        <p:nvSpPr>
          <p:cNvPr id="4111" name="Rectangle 411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C8325C1-8839-1F39-3982-4C3820265421}"/>
              </a:ext>
            </a:extLst>
          </p:cNvPr>
          <p:cNvSpPr>
            <a:spLocks noGrp="1"/>
          </p:cNvSpPr>
          <p:nvPr>
            <p:ph idx="1"/>
          </p:nvPr>
        </p:nvSpPr>
        <p:spPr>
          <a:xfrm>
            <a:off x="612648" y="3355848"/>
            <a:ext cx="6272784" cy="2825496"/>
          </a:xfrm>
        </p:spPr>
        <p:txBody>
          <a:bodyPr>
            <a:normAutofit fontScale="92500" lnSpcReduction="20000"/>
          </a:bodyPr>
          <a:lstStyle/>
          <a:p>
            <a:pPr marL="0" indent="0">
              <a:buNone/>
            </a:pPr>
            <a:r>
              <a:rPr lang="en-GB" sz="2200" dirty="0"/>
              <a:t>My game will have interactable seeds around the map that the player can find and use to plant the plants that will help the player to survive as the rounds go on. They will be found in the environment where the player will be able to interact with them and pick them up. In the images they are highlighted in my game however they will not be, I want the player to feel rewarded when they find a new seed in the map, by obviously showing them to the player this sense of reward is lowered. I will give the items a brighter coloured outline than the world when a player is close to help them however this will be faint and hard to see so its not too obvious to the player</a:t>
            </a:r>
          </a:p>
        </p:txBody>
      </p:sp>
      <p:pic>
        <p:nvPicPr>
          <p:cNvPr id="4102" name="Picture 6" descr="BO2 zombies - EZ 2 SEE Parts (Origins Retexture) | Plutonium">
            <a:extLst>
              <a:ext uri="{FF2B5EF4-FFF2-40B4-BE49-F238E27FC236}">
                <a16:creationId xmlns:a16="http://schemas.microsoft.com/office/drawing/2014/main" id="{08FF6D77-9404-41B8-2D7F-828DD0B0FF1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800" b="13081"/>
          <a:stretch/>
        </p:blipFill>
        <p:spPr bwMode="auto">
          <a:xfrm>
            <a:off x="7684008" y="2308860"/>
            <a:ext cx="4507992" cy="224028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COD Black Ops 4: IX - How to Build the Zombie Shield">
            <a:extLst>
              <a:ext uri="{FF2B5EF4-FFF2-40B4-BE49-F238E27FC236}">
                <a16:creationId xmlns:a16="http://schemas.microsoft.com/office/drawing/2014/main" id="{E74C5F36-AADC-4849-0EC8-4192821E50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8741" b="3690"/>
          <a:stretch/>
        </p:blipFill>
        <p:spPr bwMode="auto">
          <a:xfrm>
            <a:off x="7684008" y="4617720"/>
            <a:ext cx="4507992" cy="224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285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F8617-5EB8-F24E-1C7A-2DA9D879949C}"/>
              </a:ext>
            </a:extLst>
          </p:cNvPr>
          <p:cNvSpPr>
            <a:spLocks noGrp="1"/>
          </p:cNvSpPr>
          <p:nvPr>
            <p:ph type="title"/>
          </p:nvPr>
        </p:nvSpPr>
        <p:spPr/>
        <p:txBody>
          <a:bodyPr/>
          <a:lstStyle/>
          <a:p>
            <a:r>
              <a:rPr lang="en-GB" b="1" dirty="0">
                <a:effectLst/>
              </a:rPr>
              <a:t>Bibliography</a:t>
            </a:r>
            <a:endParaRPr lang="en-GB" dirty="0"/>
          </a:p>
        </p:txBody>
      </p:sp>
      <p:sp>
        <p:nvSpPr>
          <p:cNvPr id="3" name="Content Placeholder 2">
            <a:extLst>
              <a:ext uri="{FF2B5EF4-FFF2-40B4-BE49-F238E27FC236}">
                <a16:creationId xmlns:a16="http://schemas.microsoft.com/office/drawing/2014/main" id="{20CE4DA0-7A2B-E471-E8F3-4F250CBC61BD}"/>
              </a:ext>
            </a:extLst>
          </p:cNvPr>
          <p:cNvSpPr>
            <a:spLocks noGrp="1"/>
          </p:cNvSpPr>
          <p:nvPr>
            <p:ph idx="1"/>
          </p:nvPr>
        </p:nvSpPr>
        <p:spPr/>
        <p:txBody>
          <a:bodyPr>
            <a:normAutofit fontScale="25000" lnSpcReduction="20000"/>
          </a:bodyPr>
          <a:lstStyle/>
          <a:p>
            <a:pPr marL="0" indent="0">
              <a:buNone/>
            </a:pPr>
            <a:r>
              <a:rPr lang="en-GB" b="1" dirty="0">
                <a:effectLst/>
                <a:latin typeface="Georgia" panose="02040502050405020303" pitchFamily="18" charset="0"/>
              </a:rPr>
              <a:t>Anon, 3D Garden Gnome - </a:t>
            </a:r>
            <a:r>
              <a:rPr lang="en-GB" b="1" dirty="0" err="1">
                <a:effectLst/>
                <a:latin typeface="Georgia" panose="02040502050405020303" pitchFamily="18" charset="0"/>
              </a:rPr>
              <a:t>TurboSquid</a:t>
            </a:r>
            <a:r>
              <a:rPr lang="en-GB" b="1" dirty="0">
                <a:effectLst/>
                <a:latin typeface="Georgia" panose="02040502050405020303" pitchFamily="18" charset="0"/>
              </a:rPr>
              <a:t> 1930955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https://www.turbosquid.com/3d-models/3d-garden-gnome-1930955 [Accessed 20 October 2023 a].</a:t>
            </a:r>
            <a:endParaRPr lang="en-GB" b="1" dirty="0">
              <a:effectLst/>
            </a:endParaRPr>
          </a:p>
          <a:p>
            <a:pPr marL="0" indent="0">
              <a:buNone/>
            </a:pPr>
            <a:r>
              <a:rPr lang="en-GB" b="1" dirty="0">
                <a:effectLst/>
                <a:latin typeface="Georgia" panose="02040502050405020303" pitchFamily="18" charset="0"/>
              </a:rPr>
              <a:t>Anon, 3D garden gnome model - </a:t>
            </a:r>
            <a:r>
              <a:rPr lang="en-GB" b="1" dirty="0" err="1">
                <a:effectLst/>
                <a:latin typeface="Georgia" panose="02040502050405020303" pitchFamily="18" charset="0"/>
              </a:rPr>
              <a:t>TurboSquid</a:t>
            </a:r>
            <a:r>
              <a:rPr lang="en-GB" b="1" dirty="0">
                <a:effectLst/>
                <a:latin typeface="Georgia" panose="02040502050405020303" pitchFamily="18" charset="0"/>
              </a:rPr>
              <a:t> 1223072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https://www.turbosquid.com/3d-models/3d-garden-gnome-model-1223072 [Accessed 20 October 2023 b].</a:t>
            </a:r>
            <a:endParaRPr lang="en-GB" b="1" dirty="0">
              <a:effectLst/>
            </a:endParaRPr>
          </a:p>
          <a:p>
            <a:pPr marL="0" indent="0">
              <a:buNone/>
            </a:pPr>
            <a:r>
              <a:rPr lang="en-GB" b="1" dirty="0">
                <a:effectLst/>
                <a:latin typeface="Georgia" panose="02040502050405020303" pitchFamily="18" charset="0"/>
              </a:rPr>
              <a:t>Anon, 3D model greenhouse [online]. </a:t>
            </a:r>
            <a:r>
              <a:rPr lang="en-GB" b="1" i="1" dirty="0" err="1">
                <a:effectLst/>
                <a:latin typeface="Georgia" panose="02040502050405020303" pitchFamily="18" charset="0"/>
              </a:rPr>
              <a:t>Toffu</a:t>
            </a:r>
            <a:r>
              <a:rPr lang="en-GB" b="1" i="1" dirty="0">
                <a:effectLst/>
                <a:latin typeface="Georgia" panose="02040502050405020303" pitchFamily="18" charset="0"/>
              </a:rPr>
              <a:t> Co</a:t>
            </a:r>
            <a:r>
              <a:rPr lang="en-GB" b="1" dirty="0">
                <a:effectLst/>
                <a:latin typeface="Georgia" panose="02040502050405020303" pitchFamily="18" charset="0"/>
              </a:rPr>
              <a:t>. Available at: https://toffu.co/en-at/products/3d-model-greenhouses [Accessed 20 October 2023 c].</a:t>
            </a:r>
            <a:endParaRPr lang="en-GB" b="1" dirty="0">
              <a:effectLst/>
            </a:endParaRPr>
          </a:p>
          <a:p>
            <a:pPr marL="0" indent="0">
              <a:buNone/>
            </a:pPr>
            <a:r>
              <a:rPr lang="en-GB" b="1" dirty="0">
                <a:effectLst/>
                <a:latin typeface="Georgia" panose="02040502050405020303" pitchFamily="18" charset="0"/>
              </a:rPr>
              <a:t>Anon, </a:t>
            </a:r>
            <a:r>
              <a:rPr lang="en-GB" b="1" dirty="0" err="1">
                <a:effectLst/>
                <a:latin typeface="Georgia" panose="02040502050405020303" pitchFamily="18" charset="0"/>
              </a:rPr>
              <a:t>Botnomorphia</a:t>
            </a:r>
            <a:r>
              <a:rPr lang="en-GB" b="1" dirty="0">
                <a:effectLst/>
                <a:latin typeface="Georgia" panose="02040502050405020303" pitchFamily="18" charset="0"/>
              </a:rPr>
              <a:t>: </a:t>
            </a:r>
            <a:r>
              <a:rPr lang="en-GB" b="1" dirty="0" err="1">
                <a:effectLst/>
                <a:latin typeface="Georgia" panose="02040502050405020303" pitchFamily="18" charset="0"/>
              </a:rPr>
              <a:t>Chomper</a:t>
            </a:r>
            <a:r>
              <a:rPr lang="en-GB" b="1" dirty="0">
                <a:effectLst/>
                <a:latin typeface="Georgia" panose="02040502050405020303" pitchFamily="18" charset="0"/>
              </a:rPr>
              <a:t> [online]. </a:t>
            </a:r>
            <a:r>
              <a:rPr lang="en-GB" b="1" i="1" dirty="0">
                <a:effectLst/>
                <a:latin typeface="Georgia" panose="02040502050405020303" pitchFamily="18" charset="0"/>
              </a:rPr>
              <a:t>Deviantart.com</a:t>
            </a:r>
            <a:r>
              <a:rPr lang="en-GB" b="1" dirty="0">
                <a:effectLst/>
                <a:latin typeface="Georgia" panose="02040502050405020303" pitchFamily="18" charset="0"/>
              </a:rPr>
              <a:t>. Available at: https://www.deviantart.com/kittygirlxjanax/art/Botnomorphia-Chomper-927352999 [Accessed 13 October 2023 d].</a:t>
            </a:r>
            <a:endParaRPr lang="en-GB" b="1" dirty="0">
              <a:effectLst/>
            </a:endParaRPr>
          </a:p>
          <a:p>
            <a:pPr marL="0" indent="0">
              <a:buNone/>
            </a:pPr>
            <a:r>
              <a:rPr lang="en-GB" b="1" dirty="0">
                <a:effectLst/>
                <a:latin typeface="Georgia" panose="02040502050405020303" pitchFamily="18" charset="0"/>
              </a:rPr>
              <a:t>Anon, Earthship greenhouse designs [online]. </a:t>
            </a:r>
            <a:r>
              <a:rPr lang="en-GB" b="1" i="1" dirty="0">
                <a:effectLst/>
                <a:latin typeface="Georgia" panose="02040502050405020303" pitchFamily="18" charset="0"/>
              </a:rPr>
              <a:t>Pinterest</a:t>
            </a:r>
            <a:r>
              <a:rPr lang="en-GB" b="1" dirty="0">
                <a:effectLst/>
                <a:latin typeface="Georgia" panose="02040502050405020303" pitchFamily="18" charset="0"/>
              </a:rPr>
              <a:t>. Available at: https://www.pinterest.com/pin/64950419602135747/ [Accessed 20 October 2023 e].</a:t>
            </a:r>
            <a:endParaRPr lang="en-GB" b="1" dirty="0">
              <a:effectLst/>
            </a:endParaRPr>
          </a:p>
          <a:p>
            <a:pPr marL="0" indent="0">
              <a:buNone/>
            </a:pPr>
            <a:r>
              <a:rPr lang="en-GB" b="1" dirty="0">
                <a:effectLst/>
                <a:latin typeface="Georgia" panose="02040502050405020303" pitchFamily="18" charset="0"/>
              </a:rPr>
              <a:t>Anon, Garden Gnome With Open Hand 3D - </a:t>
            </a:r>
            <a:r>
              <a:rPr lang="en-GB" b="1" dirty="0" err="1">
                <a:effectLst/>
                <a:latin typeface="Georgia" panose="02040502050405020303" pitchFamily="18" charset="0"/>
              </a:rPr>
              <a:t>TurboSquid</a:t>
            </a:r>
            <a:r>
              <a:rPr lang="en-GB" b="1" dirty="0">
                <a:effectLst/>
                <a:latin typeface="Georgia" panose="02040502050405020303" pitchFamily="18" charset="0"/>
              </a:rPr>
              <a:t> 1972477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https://www.turbosquid.com/3d-models/garden-gnome-with-open-hand-3d-1972477 [Accessed 20 October 2023 f].</a:t>
            </a:r>
            <a:endParaRPr lang="en-GB" b="1" dirty="0">
              <a:effectLst/>
            </a:endParaRPr>
          </a:p>
          <a:p>
            <a:pPr marL="0" indent="0">
              <a:buNone/>
            </a:pPr>
            <a:r>
              <a:rPr lang="en-GB" b="1" dirty="0">
                <a:effectLst/>
                <a:latin typeface="Georgia" panose="02040502050405020303" pitchFamily="18" charset="0"/>
              </a:rPr>
              <a:t>Anon, Gnome </a:t>
            </a:r>
            <a:r>
              <a:rPr lang="en-GB" b="1" dirty="0" err="1">
                <a:effectLst/>
                <a:latin typeface="Georgia" panose="02040502050405020303" pitchFamily="18" charset="0"/>
              </a:rPr>
              <a:t>Chompski</a:t>
            </a:r>
            <a:r>
              <a:rPr lang="en-GB" b="1" dirty="0">
                <a:effectLst/>
                <a:latin typeface="Georgia" panose="02040502050405020303" pitchFamily="18" charset="0"/>
              </a:rPr>
              <a:t> [online]. </a:t>
            </a:r>
            <a:r>
              <a:rPr lang="en-GB" b="1" i="1" dirty="0">
                <a:effectLst/>
                <a:latin typeface="Georgia" panose="02040502050405020303" pitchFamily="18" charset="0"/>
              </a:rPr>
              <a:t>Left 4 Dead Wiki</a:t>
            </a:r>
            <a:r>
              <a:rPr lang="en-GB" b="1" dirty="0">
                <a:effectLst/>
                <a:latin typeface="Georgia" panose="02040502050405020303" pitchFamily="18" charset="0"/>
              </a:rPr>
              <a:t>. Available at: https://left4dead.fandom.com/wiki/Gnome_Chompski [Accessed 20 October 2023 g].</a:t>
            </a:r>
            <a:endParaRPr lang="en-GB" b="1" dirty="0">
              <a:effectLst/>
            </a:endParaRPr>
          </a:p>
          <a:p>
            <a:pPr marL="0" indent="0">
              <a:buNone/>
            </a:pPr>
            <a:r>
              <a:rPr lang="en-GB" b="1" dirty="0">
                <a:effectLst/>
                <a:latin typeface="Georgia" panose="02040502050405020303" pitchFamily="18" charset="0"/>
              </a:rPr>
              <a:t>Anon, Mr. Lucky [online]. </a:t>
            </a:r>
            <a:r>
              <a:rPr lang="en-GB" b="1" i="1" dirty="0">
                <a:effectLst/>
                <a:latin typeface="Georgia" panose="02040502050405020303" pitchFamily="18" charset="0"/>
              </a:rPr>
              <a:t>Plants vs. Zombies Wiki</a:t>
            </a:r>
            <a:r>
              <a:rPr lang="en-GB" b="1" dirty="0">
                <a:effectLst/>
                <a:latin typeface="Georgia" panose="02040502050405020303" pitchFamily="18" charset="0"/>
              </a:rPr>
              <a:t>. Available at: https://plantsvszombies.fandom.com/wiki/Mr._Lucky [Accessed 12 November 2023 h].</a:t>
            </a:r>
            <a:endParaRPr lang="en-GB" b="1" dirty="0">
              <a:effectLst/>
            </a:endParaRPr>
          </a:p>
          <a:p>
            <a:pPr marL="0" indent="0">
              <a:buNone/>
            </a:pPr>
            <a:r>
              <a:rPr lang="en-GB" b="1" dirty="0">
                <a:effectLst/>
                <a:latin typeface="Georgia" panose="02040502050405020303" pitchFamily="18" charset="0"/>
              </a:rPr>
              <a:t>Anon, Pin on </a:t>
            </a:r>
            <a:r>
              <a:rPr lang="en-GB" b="1" dirty="0" err="1">
                <a:effectLst/>
                <a:latin typeface="Georgia" panose="02040502050405020303" pitchFamily="18" charset="0"/>
              </a:rPr>
              <a:t>housebabytattoo</a:t>
            </a:r>
            <a:r>
              <a:rPr lang="en-GB" b="1" dirty="0">
                <a:effectLst/>
                <a:latin typeface="Georgia" panose="02040502050405020303" pitchFamily="18" charset="0"/>
              </a:rPr>
              <a:t> [online]. </a:t>
            </a:r>
            <a:r>
              <a:rPr lang="en-GB" b="1" i="1" dirty="0">
                <a:effectLst/>
                <a:latin typeface="Georgia" panose="02040502050405020303" pitchFamily="18" charset="0"/>
              </a:rPr>
              <a:t>Pinterest</a:t>
            </a:r>
            <a:r>
              <a:rPr lang="en-GB" b="1" dirty="0">
                <a:effectLst/>
                <a:latin typeface="Georgia" panose="02040502050405020303" pitchFamily="18" charset="0"/>
              </a:rPr>
              <a:t>. Available at: https://www.pinterest.com/pin/housebabytattoo--664562488764151020/ [Accessed 3 November 2023 </a:t>
            </a:r>
            <a:r>
              <a:rPr lang="en-GB" b="1" dirty="0" err="1">
                <a:effectLst/>
                <a:latin typeface="Georgia" panose="02040502050405020303" pitchFamily="18" charset="0"/>
              </a:rPr>
              <a:t>i</a:t>
            </a:r>
            <a:r>
              <a:rPr lang="en-GB" b="1" dirty="0">
                <a:effectLst/>
                <a:latin typeface="Georgia" panose="02040502050405020303" pitchFamily="18" charset="0"/>
              </a:rPr>
              <a:t>].</a:t>
            </a:r>
            <a:endParaRPr lang="en-GB" b="1" dirty="0">
              <a:effectLst/>
            </a:endParaRPr>
          </a:p>
          <a:p>
            <a:pPr marL="0" indent="0">
              <a:buNone/>
            </a:pPr>
            <a:r>
              <a:rPr lang="en-GB" b="1" dirty="0">
                <a:effectLst/>
                <a:latin typeface="Georgia" panose="02040502050405020303" pitchFamily="18" charset="0"/>
              </a:rPr>
              <a:t>Anon, PVZ Plant Character Models, Gordon Wang [online]. </a:t>
            </a:r>
            <a:r>
              <a:rPr lang="en-GB" b="1" i="1" dirty="0" err="1">
                <a:effectLst/>
                <a:latin typeface="Georgia" panose="02040502050405020303" pitchFamily="18" charset="0"/>
              </a:rPr>
              <a:t>ArtStation</a:t>
            </a:r>
            <a:r>
              <a:rPr lang="en-GB" b="1" dirty="0">
                <a:effectLst/>
                <a:latin typeface="Georgia" panose="02040502050405020303" pitchFamily="18" charset="0"/>
              </a:rPr>
              <a:t>. Available at: https://www.artstation.com/artwork/KO208X [Accessed 12 November 2023 j].</a:t>
            </a:r>
            <a:endParaRPr lang="en-GB" b="1" dirty="0">
              <a:effectLst/>
            </a:endParaRPr>
          </a:p>
          <a:p>
            <a:pPr marL="0" indent="0">
              <a:buNone/>
            </a:pPr>
            <a:r>
              <a:rPr lang="en-GB" b="1" dirty="0">
                <a:effectLst/>
                <a:latin typeface="Georgia" panose="02040502050405020303" pitchFamily="18" charset="0"/>
              </a:rPr>
              <a:t>Anon, Steam Community :: Guide :: Tier list for all the weapons in BO III Zombies [online]. </a:t>
            </a:r>
            <a:r>
              <a:rPr lang="en-GB" b="1" i="1" dirty="0">
                <a:effectLst/>
                <a:latin typeface="Georgia" panose="02040502050405020303" pitchFamily="18" charset="0"/>
              </a:rPr>
              <a:t>Steamcommunity.com</a:t>
            </a:r>
            <a:r>
              <a:rPr lang="en-GB" b="1" dirty="0">
                <a:effectLst/>
                <a:latin typeface="Georgia" panose="02040502050405020303" pitchFamily="18" charset="0"/>
              </a:rPr>
              <a:t>. Available at: https://steamcommunity.com/sharedfiles/filedetails/?id=758313788 [Accessed 3 November 2023 k].</a:t>
            </a:r>
            <a:endParaRPr lang="en-GB" b="1" dirty="0">
              <a:effectLst/>
            </a:endParaRPr>
          </a:p>
          <a:p>
            <a:pPr marL="0" indent="0">
              <a:buNone/>
            </a:pPr>
            <a:r>
              <a:rPr lang="en-GB" b="1" dirty="0">
                <a:effectLst/>
                <a:latin typeface="Georgia" panose="02040502050405020303" pitchFamily="18" charset="0"/>
              </a:rPr>
              <a:t>Anon, 2022. </a:t>
            </a:r>
            <a:r>
              <a:rPr lang="en-GB" b="1" i="1" dirty="0">
                <a:effectLst/>
                <a:latin typeface="Georgia" panose="02040502050405020303" pitchFamily="18" charset="0"/>
              </a:rPr>
              <a:t>Stylized Mangrove Greenhouse - Download Free 3D model by </a:t>
            </a:r>
            <a:r>
              <a:rPr lang="en-GB" b="1" i="1" dirty="0" err="1">
                <a:effectLst/>
                <a:latin typeface="Georgia" panose="02040502050405020303" pitchFamily="18" charset="0"/>
              </a:rPr>
              <a:t>Bársh</a:t>
            </a:r>
            <a:r>
              <a:rPr lang="en-GB" b="1" i="1" dirty="0">
                <a:effectLst/>
                <a:latin typeface="Georgia" panose="02040502050405020303" pitchFamily="18" charset="0"/>
              </a:rPr>
              <a:t> (@borsh_and)</a:t>
            </a:r>
            <a:r>
              <a:rPr lang="en-GB" b="1" dirty="0">
                <a:effectLst/>
                <a:latin typeface="Georgia" panose="02040502050405020303" pitchFamily="18" charset="0"/>
              </a:rPr>
              <a:t> [eBook]. Available at: https://sketchfab.com/3d-models/stylized-mangrove-greenhouse-4ad533f838f44fa583683ab7939c6aa1 [Accessed 20 October 2023].</a:t>
            </a:r>
            <a:endParaRPr lang="en-GB" b="1" dirty="0">
              <a:effectLst/>
            </a:endParaRPr>
          </a:p>
          <a:p>
            <a:pPr marL="0" indent="0">
              <a:buNone/>
            </a:pPr>
            <a:r>
              <a:rPr lang="en-GB" b="1" dirty="0">
                <a:effectLst/>
                <a:latin typeface="Georgia" panose="02040502050405020303" pitchFamily="18" charset="0"/>
              </a:rPr>
              <a:t>Anon, 2021. </a:t>
            </a:r>
            <a:r>
              <a:rPr lang="en-GB" b="1" i="1" dirty="0">
                <a:effectLst/>
                <a:latin typeface="Georgia" panose="02040502050405020303" pitchFamily="18" charset="0"/>
              </a:rPr>
              <a:t>Sunflower (Plants vs. Zombies) - Download Free 3D model by </a:t>
            </a:r>
            <a:r>
              <a:rPr lang="en-GB" b="1" i="1" dirty="0" err="1">
                <a:effectLst/>
                <a:latin typeface="Georgia" panose="02040502050405020303" pitchFamily="18" charset="0"/>
              </a:rPr>
              <a:t>KillerBear</a:t>
            </a:r>
            <a:r>
              <a:rPr lang="en-GB" b="1" dirty="0">
                <a:effectLst/>
                <a:latin typeface="Georgia" panose="02040502050405020303" pitchFamily="18" charset="0"/>
              </a:rPr>
              <a:t> [eBook]. Available at: https://sketchfab.com/3d-models/sunflower-plants-vs-zombies-a5a7d590bd0a4288b489c1421aa59c14 [Accessed 20 October 2023].</a:t>
            </a:r>
            <a:endParaRPr lang="en-GB" b="1" dirty="0">
              <a:effectLst/>
            </a:endParaRPr>
          </a:p>
          <a:p>
            <a:pPr marL="0" indent="0">
              <a:buNone/>
            </a:pPr>
            <a:r>
              <a:rPr lang="en-GB" b="1" dirty="0">
                <a:effectLst/>
                <a:latin typeface="Georgia" panose="02040502050405020303" pitchFamily="18" charset="0"/>
              </a:rPr>
              <a:t>Anon, </a:t>
            </a:r>
            <a:r>
              <a:rPr lang="en-GB" b="1" i="1" dirty="0">
                <a:effectLst/>
                <a:latin typeface="Georgia" panose="02040502050405020303" pitchFamily="18" charset="0"/>
              </a:rPr>
              <a:t>Nocookie.net</a:t>
            </a:r>
            <a:r>
              <a:rPr lang="en-GB" b="1" dirty="0">
                <a:effectLst/>
                <a:latin typeface="Georgia" panose="02040502050405020303" pitchFamily="18" charset="0"/>
              </a:rPr>
              <a:t>. Available at: https://static.wikia.nocookie.net/gardenwarfare_gamepedia/images/3/3e/Chomper_front.PNG/revision/latest/scale-to-width-down/275?cb=20160224122152 [Accessed 13 October 2023 l].</a:t>
            </a:r>
            <a:endParaRPr lang="en-GB" b="1" dirty="0">
              <a:effectLst/>
            </a:endParaRPr>
          </a:p>
          <a:p>
            <a:pPr marL="0" indent="0">
              <a:buNone/>
            </a:pPr>
            <a:r>
              <a:rPr lang="en-GB" b="1" dirty="0">
                <a:effectLst/>
                <a:latin typeface="Georgia" panose="02040502050405020303" pitchFamily="18" charset="0"/>
              </a:rPr>
              <a:t>Anon, </a:t>
            </a:r>
            <a:r>
              <a:rPr lang="en-GB" b="1" i="1" dirty="0">
                <a:effectLst/>
                <a:latin typeface="Georgia" panose="02040502050405020303" pitchFamily="18" charset="0"/>
              </a:rPr>
              <a:t>Plutonium.pw</a:t>
            </a:r>
            <a:r>
              <a:rPr lang="en-GB" b="1" dirty="0">
                <a:effectLst/>
                <a:latin typeface="Georgia" panose="02040502050405020303" pitchFamily="18" charset="0"/>
              </a:rPr>
              <a:t>. Available at: https://forum.plutonium.pw/topic/16186/bo2-zombies-ez-2-see-parts-origins-retexture [Accessed 12 November 2023 m].</a:t>
            </a:r>
            <a:endParaRPr lang="en-GB" b="1" dirty="0">
              <a:effectLst/>
            </a:endParaRPr>
          </a:p>
          <a:p>
            <a:pPr marL="0" indent="0">
              <a:buNone/>
            </a:pPr>
            <a:r>
              <a:rPr lang="en-GB" b="1" dirty="0">
                <a:effectLst/>
                <a:latin typeface="Georgia" panose="02040502050405020303" pitchFamily="18" charset="0"/>
              </a:rPr>
              <a:t>Bugs, 2023. Abyss update preview — [online]. </a:t>
            </a:r>
            <a:r>
              <a:rPr lang="en-GB" b="1" i="1" dirty="0" err="1">
                <a:effectLst/>
                <a:latin typeface="Georgia" panose="02040502050405020303" pitchFamily="18" charset="0"/>
              </a:rPr>
              <a:t>Rustafied</a:t>
            </a:r>
            <a:r>
              <a:rPr lang="en-GB" b="1" dirty="0">
                <a:effectLst/>
                <a:latin typeface="Georgia" panose="02040502050405020303" pitchFamily="18" charset="0"/>
              </a:rPr>
              <a:t>. Available at: https://www.rustafied.com/updates/2023/6/29/abyss-update-preview [Accessed 3 November 2023].</a:t>
            </a:r>
            <a:endParaRPr lang="en-GB" b="1" dirty="0">
              <a:effectLst/>
            </a:endParaRPr>
          </a:p>
          <a:p>
            <a:pPr marL="0" indent="0">
              <a:buNone/>
            </a:pPr>
            <a:r>
              <a:rPr lang="en-GB" b="1" dirty="0">
                <a:effectLst/>
                <a:latin typeface="Georgia" panose="02040502050405020303" pitchFamily="18" charset="0"/>
              </a:rPr>
              <a:t>Chandler, S., 2018. How to unlock the Pack-a-Punch in Classified - Call of Duty: Black Ops 4 Zombies [online]. </a:t>
            </a:r>
            <a:r>
              <a:rPr lang="en-GB" b="1" i="1" dirty="0" err="1">
                <a:effectLst/>
                <a:latin typeface="Georgia" panose="02040502050405020303" pitchFamily="18" charset="0"/>
              </a:rPr>
              <a:t>Shacknews</a:t>
            </a:r>
            <a:r>
              <a:rPr lang="en-GB" b="1" dirty="0">
                <a:effectLst/>
                <a:latin typeface="Georgia" panose="02040502050405020303" pitchFamily="18" charset="0"/>
              </a:rPr>
              <a:t>. Available at: https://www.shacknews.com/article/107974/how-to-unlock-the-pack-a-punch-in-classified-call-of-duty-black-ops-4-zombies [Accessed 12 November 2023].</a:t>
            </a:r>
            <a:endParaRPr lang="en-GB" b="1" dirty="0">
              <a:effectLst/>
            </a:endParaRPr>
          </a:p>
          <a:p>
            <a:pPr marL="0" indent="0">
              <a:buNone/>
            </a:pPr>
            <a:r>
              <a:rPr lang="en-GB" b="1" dirty="0" err="1">
                <a:effectLst/>
                <a:latin typeface="Georgia" panose="02040502050405020303" pitchFamily="18" charset="0"/>
              </a:rPr>
              <a:t>CriesOfFurya</a:t>
            </a:r>
            <a:r>
              <a:rPr lang="en-GB" b="1" dirty="0">
                <a:effectLst/>
                <a:latin typeface="Georgia" panose="02040502050405020303" pitchFamily="18" charset="0"/>
              </a:rPr>
              <a:t>, 2018. COD Black Ops 4: IX - How to Build the Zombie Shield [online]. </a:t>
            </a:r>
            <a:r>
              <a:rPr lang="en-GB" b="1" i="1" dirty="0" err="1">
                <a:effectLst/>
                <a:latin typeface="Georgia" panose="02040502050405020303" pitchFamily="18" charset="0"/>
              </a:rPr>
              <a:t>PowerPyx</a:t>
            </a:r>
            <a:r>
              <a:rPr lang="en-GB" b="1" dirty="0">
                <a:effectLst/>
                <a:latin typeface="Georgia" panose="02040502050405020303" pitchFamily="18" charset="0"/>
              </a:rPr>
              <a:t>. Available at: https://www.powerpyx.com/cod-black-ops-4-ix-how-to-build-the-zombie-shield/ [Accessed 12 November 2023].</a:t>
            </a:r>
            <a:endParaRPr lang="en-GB" b="1" dirty="0">
              <a:effectLst/>
            </a:endParaRPr>
          </a:p>
          <a:p>
            <a:pPr marL="0" indent="0">
              <a:buNone/>
            </a:pPr>
            <a:r>
              <a:rPr lang="en-GB" b="1" dirty="0">
                <a:effectLst/>
                <a:latin typeface="Georgia" panose="02040502050405020303" pitchFamily="18" charset="0"/>
              </a:rPr>
              <a:t>Duran, M., Black Ops III : Zombies Game Mode UI, Miguel Duran [online]. </a:t>
            </a:r>
            <a:r>
              <a:rPr lang="en-GB" b="1" i="1" dirty="0" err="1">
                <a:effectLst/>
                <a:latin typeface="Georgia" panose="02040502050405020303" pitchFamily="18" charset="0"/>
              </a:rPr>
              <a:t>ArtStation</a:t>
            </a:r>
            <a:r>
              <a:rPr lang="en-GB" b="1" dirty="0">
                <a:effectLst/>
                <a:latin typeface="Georgia" panose="02040502050405020303" pitchFamily="18" charset="0"/>
              </a:rPr>
              <a:t>. Available at: https://www.artstation.com/artwork/rJzL9e [Accessed 12 November 2023].</a:t>
            </a:r>
            <a:endParaRPr lang="en-GB" b="1" dirty="0">
              <a:effectLst/>
            </a:endParaRPr>
          </a:p>
          <a:p>
            <a:pPr marL="0" indent="0">
              <a:buNone/>
            </a:pPr>
            <a:r>
              <a:rPr lang="en-GB" b="1" dirty="0">
                <a:effectLst/>
                <a:latin typeface="Georgia" panose="02040502050405020303" pitchFamily="18" charset="0"/>
              </a:rPr>
              <a:t>EA, 2016. </a:t>
            </a:r>
            <a:r>
              <a:rPr lang="en-GB" b="1" i="1" dirty="0">
                <a:effectLst/>
                <a:latin typeface="Georgia" panose="02040502050405020303" pitchFamily="18" charset="0"/>
              </a:rPr>
              <a:t>plants vs zombies garden warfare 2</a:t>
            </a:r>
            <a:r>
              <a:rPr lang="en-GB" b="1" dirty="0">
                <a:effectLst/>
                <a:latin typeface="Georgia" panose="02040502050405020303" pitchFamily="18" charset="0"/>
              </a:rPr>
              <a:t> [eBook]. Available at: https://store.steampowered.com/app/1922560/Plants_vs_Zombies_Garden_Warfare_2_Deluxe_Edition/.</a:t>
            </a:r>
            <a:endParaRPr lang="en-GB" b="1" dirty="0">
              <a:effectLst/>
            </a:endParaRPr>
          </a:p>
          <a:p>
            <a:pPr marL="0" indent="0">
              <a:buNone/>
            </a:pPr>
            <a:r>
              <a:rPr lang="en-GB" b="1" dirty="0">
                <a:effectLst/>
                <a:latin typeface="Georgia" panose="02040502050405020303" pitchFamily="18" charset="0"/>
              </a:rPr>
              <a:t>Into Film, </a:t>
            </a:r>
            <a:r>
              <a:rPr lang="en-GB" b="1" dirty="0" err="1">
                <a:effectLst/>
                <a:latin typeface="Georgia" panose="02040502050405020303" pitchFamily="18" charset="0"/>
              </a:rPr>
              <a:t>Gnomeo</a:t>
            </a:r>
            <a:r>
              <a:rPr lang="en-GB" b="1" dirty="0">
                <a:effectLst/>
                <a:latin typeface="Georgia" panose="02040502050405020303" pitchFamily="18" charset="0"/>
              </a:rPr>
              <a:t> and Juliet [online]. </a:t>
            </a:r>
            <a:r>
              <a:rPr lang="en-GB" b="1" i="1" dirty="0">
                <a:effectLst/>
                <a:latin typeface="Georgia" panose="02040502050405020303" pitchFamily="18" charset="0"/>
              </a:rPr>
              <a:t>Intofilm.org</a:t>
            </a:r>
            <a:r>
              <a:rPr lang="en-GB" b="1" dirty="0">
                <a:effectLst/>
                <a:latin typeface="Georgia" panose="02040502050405020303" pitchFamily="18" charset="0"/>
              </a:rPr>
              <a:t>. Available at: https://www.intofilm.org/films/16615 [Accessed 3 November 2023].</a:t>
            </a:r>
          </a:p>
          <a:p>
            <a:pPr marL="0" indent="0">
              <a:buNone/>
            </a:pPr>
            <a:br>
              <a:rPr lang="en-GB" b="1" dirty="0">
                <a:effectLst/>
              </a:rPr>
            </a:br>
            <a:endParaRPr lang="en-GB" b="1" dirty="0"/>
          </a:p>
        </p:txBody>
      </p:sp>
    </p:spTree>
    <p:extLst>
      <p:ext uri="{BB962C8B-B14F-4D97-AF65-F5344CB8AC3E}">
        <p14:creationId xmlns:p14="http://schemas.microsoft.com/office/powerpoint/2010/main" val="37725104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435</TotalTime>
  <Words>1484</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Georgia</vt:lpstr>
      <vt:lpstr>Office Theme</vt:lpstr>
      <vt:lpstr>Research</vt:lpstr>
      <vt:lpstr>Environment</vt:lpstr>
      <vt:lpstr>Plants</vt:lpstr>
      <vt:lpstr>Gnomes</vt:lpstr>
      <vt:lpstr>Guns </vt:lpstr>
      <vt:lpstr>UI</vt:lpstr>
      <vt:lpstr>interactables</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dc:title>
  <dc:creator>Jared Seymour</dc:creator>
  <cp:lastModifiedBy>Jared Seymour</cp:lastModifiedBy>
  <cp:revision>24</cp:revision>
  <dcterms:created xsi:type="dcterms:W3CDTF">2023-10-13T11:10:48Z</dcterms:created>
  <dcterms:modified xsi:type="dcterms:W3CDTF">2023-11-17T11:23:42Z</dcterms:modified>
</cp:coreProperties>
</file>

<file path=docProps/thumbnail.jpeg>
</file>